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80" r:id="rId10"/>
    <p:sldId id="312" r:id="rId11"/>
    <p:sldId id="314" r:id="rId12"/>
    <p:sldId id="315" r:id="rId13"/>
    <p:sldId id="316" r:id="rId14"/>
    <p:sldId id="317" r:id="rId15"/>
    <p:sldId id="318" r:id="rId16"/>
    <p:sldId id="319" r:id="rId17"/>
    <p:sldId id="262" r:id="rId18"/>
    <p:sldId id="311" r:id="rId19"/>
    <p:sldId id="263" r:id="rId20"/>
    <p:sldId id="264" r:id="rId21"/>
    <p:sldId id="26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B92DFD-D7A1-4326-96C2-1103F7C5F2FE}">
  <a:tblStyle styleId="{AAB92DFD-D7A1-4326-96C2-1103F7C5F2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50" autoAdjust="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03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560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962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107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6704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261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86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30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73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grafana.com/enterprise/release/grafana-enterprise_11.4.0_amd64.de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github.com/ArmBerserk/-/blob/main/%D0%94%D0%97%202%20-%20%D0%9C%D0%B8%D0%B3%D1%80%D0%B0%D1%86%D0%B8%D1%8F%20%D1%81%20Nginx%20%D0%BD%D0%B0%20Angie/%D0%94%D0%97.md" TargetMode="External"/><Relationship Id="rId7" Type="http://schemas.openxmlformats.org/officeDocument/2006/relationships/hyperlink" Target="https://github.com/ArmBerserk/-/blob/main/%D0%94%D0%97%208%20-%20%D0%97%D0%B0%D1%89%D0%B8%D1%82%D0%B0%20%D0%BE%D1%82%20DoS-%D0%B0%D1%82%D0%B0%D0%BA%2C%20%D0%BE%D0%B3%D1%80%D0%B0%D0%BD%D0%B8%D1%87%D0%B5%D0%BD%D0%B8%D0%B5%20%D0%B4%D0%BE%D1%81%D1%82%D1%83%D0%BF%D0%B0/%D0%94%D0%97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rmBerserk/-/blob/main/%D0%94%D0%97%207%20-%20%D0%91%D0%B0%D0%BB%D0%B0%D0%BD%D1%81%D0%B8%D1%80%D0%BE%D0%B2%D0%BA%D0%B0%20%D0%BD%D0%B0%D0%B3%D1%80%D1%83%D0%B7%D0%BA%D0%B8%20(HTTP)/%D0%94%D0%97.md" TargetMode="External"/><Relationship Id="rId5" Type="http://schemas.openxmlformats.org/officeDocument/2006/relationships/hyperlink" Target="https://github.com/ArmBerserk/-/blob/main/%D0%94%D0%97%206%20-%20%D0%9D%D0%B0%D1%81%D1%82%D1%80%D0%BE%D0%B9%D0%BA%D0%B0%20HTTPS%20%D0%B4%D0%BB%D1%8F%20%D0%B2%D0%B5%D0%B1-%D1%81%D0%B5%D1%80%D0%B2%D0%B8%D1%81%D0%BE%D0%B2/%D0%94%D0%97.md" TargetMode="External"/><Relationship Id="rId4" Type="http://schemas.openxmlformats.org/officeDocument/2006/relationships/hyperlink" Target="https://github.com/ArmBerserk/-/blob/main/%D0%94%D0%97%205%20-%20%D0%9E%D0%BF%D1%82%D0%B8%D0%BC%D0%B8%D0%B7%D0%B0%D1%86%D0%B8%D1%8F%20%D0%BF%D1%80%D0%BE%D0%B8%D0%B7%D0%B2%D0%BE%D0%B4%D0%B8%D1%82%D0%B5%D0%BB%D1%8C%D0%BD%D0%BE%D1%81%D1%82%D0%B8%20%D0%B2%D0%B5%D0%B1-%D1%81%D0%B5%D1%80%D0%B2%D0%B8%D1%81%D0%BE%D0%B2/%D0%94%D0%97.md" TargetMode="External"/><Relationship Id="rId9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612483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fontAlgn="base"/>
            <a:r>
              <a:rPr lang="ru-RU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Запуск веб-приложения под управлением </a:t>
            </a:r>
            <a:r>
              <a:rPr lang="ru-RU" sz="28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Angie</a:t>
            </a:r>
            <a:r>
              <a:rPr lang="ru-RU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 с реализацией защиты от </a:t>
            </a:r>
            <a:r>
              <a:rPr lang="ru-RU" sz="28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DoS</a:t>
            </a:r>
            <a:r>
              <a:rPr lang="ru-RU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-атак и настройкой мониторинга в </a:t>
            </a:r>
            <a:r>
              <a:rPr lang="ru-RU" sz="28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Grafana</a:t>
            </a:r>
            <a:endParaRPr lang="ru-RU" sz="2800" b="1" i="0" dirty="0">
              <a:solidFill>
                <a:srgbClr val="050505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Администрировние </a:t>
            </a: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Nginx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/</a:t>
            </a: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Angie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0BC0F0E-02B3-45F4-AD4F-64696260E12C}"/>
              </a:ext>
            </a:extLst>
          </p:cNvPr>
          <p:cNvSpPr/>
          <p:nvPr/>
        </p:nvSpPr>
        <p:spPr>
          <a:xfrm>
            <a:off x="257368" y="1415265"/>
            <a:ext cx="3816336" cy="362420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dirty="0">
                <a:solidFill>
                  <a:srgbClr val="7030A0"/>
                </a:solidFill>
              </a:rPr>
              <a:t>Балансировка</a:t>
            </a:r>
            <a:endParaRPr sz="2900" dirty="0">
              <a:solidFill>
                <a:srgbClr val="7030A0"/>
              </a:solidFill>
            </a:endParaRPr>
          </a:p>
        </p:txBody>
      </p:sp>
      <p:graphicFrame>
        <p:nvGraphicFramePr>
          <p:cNvPr id="652" name="Google Shape;652;p116"/>
          <p:cNvGraphicFramePr/>
          <p:nvPr>
            <p:extLst>
              <p:ext uri="{D42A27DB-BD31-4B8C-83A1-F6EECF244321}">
                <p14:modId xmlns:p14="http://schemas.microsoft.com/office/powerpoint/2010/main" val="3338813717"/>
              </p:ext>
            </p:extLst>
          </p:nvPr>
        </p:nvGraphicFramePr>
        <p:xfrm>
          <a:off x="676233" y="901339"/>
          <a:ext cx="8210400" cy="1974475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 gridSpan="2">
                  <a:txBody>
                    <a:bodyPr/>
                    <a:lstStyle/>
                    <a:p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Добавил секцию </a:t>
                      </a:r>
                      <a:r>
                        <a:rPr lang="ru-RU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upstream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в конфиг, и в </a:t>
                      </a:r>
                      <a:r>
                        <a:rPr lang="ru-RU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location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/</a:t>
                      </a:r>
                      <a:r>
                        <a:rPr lang="ru-RU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console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 для запуска </a:t>
                      </a:r>
                      <a:r>
                        <a:rPr lang="en-US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Console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angie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: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54475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13335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DA35B0-1118-463E-A4DC-CFC6DAE2710E}"/>
              </a:ext>
            </a:extLst>
          </p:cNvPr>
          <p:cNvSpPr txBox="1"/>
          <p:nvPr/>
        </p:nvSpPr>
        <p:spPr>
          <a:xfrm>
            <a:off x="717331" y="1415265"/>
            <a:ext cx="4281048" cy="334518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upstream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admin_angie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zone upstream-backend 256k;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server 192.168.0.253:9000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sid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=white;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server 192.168.0.253:9001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sid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=blue;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server 192.168.0.253:9002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sid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=green;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server 192.168.0.253:9003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sid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=gold;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server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listen 80;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listen 443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listen 443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quic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;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.....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location /status/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api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/status/;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api_config_files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on;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location /console/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allow all;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alias 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usr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/share/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angie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-console-light/html/;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        index index.html;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location /console/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api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api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/status/;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}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</p:txBody>
      </p:sp>
      <p:pic>
        <p:nvPicPr>
          <p:cNvPr id="10" name="Google Shape;673;p119">
            <a:extLst>
              <a:ext uri="{FF2B5EF4-FFF2-40B4-BE49-F238E27FC236}">
                <a16:creationId xmlns:a16="http://schemas.microsoft.com/office/drawing/2014/main" id="{743620ED-27E8-4837-992A-938DBB1365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775" y="1130634"/>
            <a:ext cx="3951517" cy="391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44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0BC0F0E-02B3-45F4-AD4F-64696260E12C}"/>
              </a:ext>
            </a:extLst>
          </p:cNvPr>
          <p:cNvSpPr/>
          <p:nvPr/>
        </p:nvSpPr>
        <p:spPr>
          <a:xfrm>
            <a:off x="257367" y="1415265"/>
            <a:ext cx="8347239" cy="362420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dirty="0">
                <a:solidFill>
                  <a:srgbClr val="7030A0"/>
                </a:solidFill>
              </a:rPr>
              <a:t>Балансировка</a:t>
            </a:r>
            <a:endParaRPr sz="2900" dirty="0">
              <a:solidFill>
                <a:srgbClr val="7030A0"/>
              </a:solidFill>
            </a:endParaRPr>
          </a:p>
        </p:txBody>
      </p:sp>
      <p:graphicFrame>
        <p:nvGraphicFramePr>
          <p:cNvPr id="652" name="Google Shape;652;p116"/>
          <p:cNvGraphicFramePr/>
          <p:nvPr>
            <p:extLst>
              <p:ext uri="{D42A27DB-BD31-4B8C-83A1-F6EECF244321}">
                <p14:modId xmlns:p14="http://schemas.microsoft.com/office/powerpoint/2010/main" val="3981509806"/>
              </p:ext>
            </p:extLst>
          </p:nvPr>
        </p:nvGraphicFramePr>
        <p:xfrm>
          <a:off x="676233" y="901339"/>
          <a:ext cx="8210400" cy="1974475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 gridSpan="2">
                  <a:txBody>
                    <a:bodyPr/>
                    <a:lstStyle/>
                    <a:p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Открыв </a:t>
                      </a:r>
                      <a:r>
                        <a:rPr lang="en-US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admin-angie.ru/console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видим следующее: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54475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13335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807755-6CD1-4A4B-A9AE-7A4E019E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86" y="1530766"/>
            <a:ext cx="5712629" cy="3310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536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0BC0F0E-02B3-45F4-AD4F-64696260E12C}"/>
              </a:ext>
            </a:extLst>
          </p:cNvPr>
          <p:cNvSpPr/>
          <p:nvPr/>
        </p:nvSpPr>
        <p:spPr>
          <a:xfrm>
            <a:off x="272778" y="1077709"/>
            <a:ext cx="8434570" cy="362420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7030A0"/>
                </a:solidFill>
              </a:rPr>
              <a:t>Fail2ban</a:t>
            </a:r>
            <a:endParaRPr sz="29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493B1-221B-4A66-88DE-0646338A8EF5}"/>
              </a:ext>
            </a:extLst>
          </p:cNvPr>
          <p:cNvSpPr txBox="1"/>
          <p:nvPr/>
        </p:nvSpPr>
        <p:spPr>
          <a:xfrm>
            <a:off x="431111" y="1823301"/>
            <a:ext cx="53639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nginx-limit-req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port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http,https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enabled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filter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nginx-limit-req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iptables-multiport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=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ReqLimit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port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http,https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",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protocol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=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tcp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logpath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var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log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angie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/*error.log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findtime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600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bantime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7200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maxretry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4 </a:t>
            </a:r>
          </a:p>
          <a:p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96866-174F-4853-841B-AF3F5C693C41}"/>
              </a:ext>
            </a:extLst>
          </p:cNvPr>
          <p:cNvSpPr txBox="1"/>
          <p:nvPr/>
        </p:nvSpPr>
        <p:spPr>
          <a:xfrm>
            <a:off x="5815256" y="1805560"/>
            <a:ext cx="3014381" cy="19744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nginx-http-auth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] </a:t>
            </a:r>
          </a:p>
          <a:p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#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mode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normal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</a:p>
          <a:p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port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http,https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</a:p>
          <a:p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enabled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</a:p>
          <a:p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findtime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10 </a:t>
            </a:r>
          </a:p>
          <a:p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bantime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30 </a:t>
            </a:r>
          </a:p>
          <a:p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maxretry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3 </a:t>
            </a:r>
          </a:p>
          <a:p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logpath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= 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var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log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angie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/*error.log </a:t>
            </a:r>
          </a:p>
          <a:p>
            <a:endParaRPr lang="ru-R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62490-67F9-4609-A7C1-4D5FE3BF23E7}"/>
              </a:ext>
            </a:extLst>
          </p:cNvPr>
          <p:cNvSpPr txBox="1"/>
          <p:nvPr/>
        </p:nvSpPr>
        <p:spPr>
          <a:xfrm>
            <a:off x="5774904" y="1263247"/>
            <a:ext cx="3014381" cy="738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1400" b="1" i="0" dirty="0">
                <a:solidFill>
                  <a:srgbClr val="7030A0"/>
                </a:solidFill>
                <a:effectLst/>
                <a:latin typeface="-apple-system"/>
              </a:rPr>
              <a:t>Также можем прописать блокировку при некорректной аутентификации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5EC80-4277-4E1F-A719-E2113C865E0E}"/>
              </a:ext>
            </a:extLst>
          </p:cNvPr>
          <p:cNvSpPr txBox="1"/>
          <p:nvPr/>
        </p:nvSpPr>
        <p:spPr>
          <a:xfrm>
            <a:off x="436652" y="1241301"/>
            <a:ext cx="4191857" cy="7386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1400" b="1" i="0" u="none" strike="noStrike" cap="none" dirty="0">
                <a:solidFill>
                  <a:srgbClr val="7030A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После установки пакета fail2ban скопируем файл </a:t>
            </a:r>
            <a:r>
              <a:rPr lang="ru-RU" sz="1400" b="1" i="0" u="none" strike="noStrike" cap="none" dirty="0" err="1">
                <a:solidFill>
                  <a:srgbClr val="7030A0"/>
                </a:solidFill>
                <a:effectLst/>
                <a:latin typeface="Arial"/>
                <a:ea typeface="Arial"/>
                <a:cs typeface="Arial"/>
                <a:sym typeface="Arial"/>
              </a:rPr>
              <a:t>jail.conf</a:t>
            </a:r>
            <a:r>
              <a:rPr lang="ru-RU" sz="1400" b="1" i="0" u="none" strike="noStrike" cap="none" dirty="0">
                <a:solidFill>
                  <a:srgbClr val="7030A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файл </a:t>
            </a:r>
            <a:r>
              <a:rPr lang="ru-RU" sz="1400" b="1" i="0" u="none" strike="noStrike" cap="none" dirty="0" err="1">
                <a:solidFill>
                  <a:srgbClr val="7030A0"/>
                </a:solidFill>
                <a:effectLst/>
                <a:latin typeface="Arial"/>
                <a:ea typeface="Arial"/>
                <a:cs typeface="Arial"/>
                <a:sym typeface="Arial"/>
              </a:rPr>
              <a:t>jail.local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24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0BC0F0E-02B3-45F4-AD4F-64696260E12C}"/>
              </a:ext>
            </a:extLst>
          </p:cNvPr>
          <p:cNvSpPr/>
          <p:nvPr/>
        </p:nvSpPr>
        <p:spPr>
          <a:xfrm>
            <a:off x="272778" y="1077709"/>
            <a:ext cx="8434570" cy="362420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7030A0"/>
                </a:solidFill>
              </a:rPr>
              <a:t>Grafana</a:t>
            </a:r>
            <a:r>
              <a:rPr lang="ru-RU" sz="2900" dirty="0">
                <a:solidFill>
                  <a:srgbClr val="7030A0"/>
                </a:solidFill>
              </a:rPr>
              <a:t> + </a:t>
            </a:r>
            <a:r>
              <a:rPr lang="en-US" sz="2900" dirty="0">
                <a:solidFill>
                  <a:srgbClr val="7030A0"/>
                </a:solidFill>
              </a:rPr>
              <a:t>Prometheus</a:t>
            </a:r>
            <a:endParaRPr sz="29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493B1-221B-4A66-88DE-0646338A8EF5}"/>
              </a:ext>
            </a:extLst>
          </p:cNvPr>
          <p:cNvSpPr txBox="1"/>
          <p:nvPr/>
        </p:nvSpPr>
        <p:spPr>
          <a:xfrm>
            <a:off x="693102" y="1997951"/>
            <a:ext cx="3318956" cy="2568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#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Scrape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Angie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metrics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job_name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: 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angie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"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ru-RU" dirty="0">
                <a:solidFill>
                  <a:schemeClr val="tx1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scrape_interval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: 15s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metrics_path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: "/p8s"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static_configs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: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-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targets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: ["localhost:8080"] </a:t>
            </a:r>
          </a:p>
          <a:p>
            <a:endParaRPr lang="ru-RU" dirty="0">
              <a:latin typeface="Roboto" panose="020B0604020202020204" pitchFamily="2" charset="0"/>
              <a:ea typeface="Roboto" panose="020B06040202020202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96866-174F-4853-841B-AF3F5C693C41}"/>
              </a:ext>
            </a:extLst>
          </p:cNvPr>
          <p:cNvSpPr txBox="1"/>
          <p:nvPr/>
        </p:nvSpPr>
        <p:spPr>
          <a:xfrm>
            <a:off x="4905993" y="1269645"/>
            <a:ext cx="3014381" cy="542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1200" b="1" dirty="0">
                <a:solidFill>
                  <a:srgbClr val="7030A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После рестарта </a:t>
            </a:r>
            <a:r>
              <a:rPr lang="en-US" sz="1200" b="1" dirty="0">
                <a:solidFill>
                  <a:srgbClr val="7030A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Prometheus </a:t>
            </a:r>
            <a:r>
              <a:rPr lang="ru-RU" sz="1200" b="1" dirty="0">
                <a:solidFill>
                  <a:srgbClr val="7030A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будет доступен по порту 9090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12486-A4F3-48A8-9B09-9031EE052B4C}"/>
              </a:ext>
            </a:extLst>
          </p:cNvPr>
          <p:cNvSpPr txBox="1"/>
          <p:nvPr/>
        </p:nvSpPr>
        <p:spPr>
          <a:xfrm>
            <a:off x="518845" y="785022"/>
            <a:ext cx="5514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Сначала устанавливаем </a:t>
            </a:r>
            <a:r>
              <a:rPr lang="en-US" dirty="0">
                <a:solidFill>
                  <a:srgbClr val="7030A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Prometheus – (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apt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installe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rometheus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6083B53-13D0-4AB1-96E4-8159D0928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151B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F3701-3C2D-40A7-AFD6-7A372BA64753}"/>
              </a:ext>
            </a:extLst>
          </p:cNvPr>
          <p:cNvSpPr txBox="1"/>
          <p:nvPr/>
        </p:nvSpPr>
        <p:spPr>
          <a:xfrm>
            <a:off x="715802" y="1350873"/>
            <a:ext cx="3684147" cy="7087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1200" b="1" i="0" dirty="0">
                <a:solidFill>
                  <a:srgbClr val="7030A0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Далее заходим в /</a:t>
            </a:r>
            <a:r>
              <a:rPr lang="ru-RU" sz="1200" b="1" i="0" dirty="0" err="1">
                <a:solidFill>
                  <a:srgbClr val="7030A0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etc</a:t>
            </a:r>
            <a:r>
              <a:rPr lang="ru-RU" sz="1200" b="1" i="0" dirty="0">
                <a:solidFill>
                  <a:srgbClr val="7030A0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lang="ru-RU" sz="1200" b="1" i="0" dirty="0" err="1">
                <a:solidFill>
                  <a:srgbClr val="7030A0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prometheus.yml</a:t>
            </a:r>
            <a:r>
              <a:rPr lang="ru-RU" sz="1200" b="1" i="0" dirty="0">
                <a:solidFill>
                  <a:srgbClr val="7030A0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и добавляем следующее</a:t>
            </a:r>
          </a:p>
          <a:p>
            <a:endParaRPr lang="ru-RU" sz="1200" dirty="0">
              <a:latin typeface="Roboto" panose="020B0604020202020204" pitchFamily="2" charset="0"/>
              <a:ea typeface="Roboto" panose="020B0604020202020204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45AC42-50BF-4BD2-AB7F-A1928FAF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145" y="1823301"/>
            <a:ext cx="3044034" cy="2508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600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0BC0F0E-02B3-45F4-AD4F-64696260E12C}"/>
              </a:ext>
            </a:extLst>
          </p:cNvPr>
          <p:cNvSpPr/>
          <p:nvPr/>
        </p:nvSpPr>
        <p:spPr>
          <a:xfrm>
            <a:off x="272778" y="1077709"/>
            <a:ext cx="8434570" cy="396176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7030A0"/>
                </a:solidFill>
              </a:rPr>
              <a:t>Grafana</a:t>
            </a:r>
            <a:r>
              <a:rPr lang="ru-RU" sz="2900" dirty="0">
                <a:solidFill>
                  <a:srgbClr val="7030A0"/>
                </a:solidFill>
              </a:rPr>
              <a:t> + </a:t>
            </a:r>
            <a:r>
              <a:rPr lang="en-US" sz="2900" dirty="0">
                <a:solidFill>
                  <a:srgbClr val="7030A0"/>
                </a:solidFill>
              </a:rPr>
              <a:t>Prometheus</a:t>
            </a:r>
            <a:endParaRPr sz="2900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12486-A4F3-48A8-9B09-9031EE052B4C}"/>
              </a:ext>
            </a:extLst>
          </p:cNvPr>
          <p:cNvSpPr txBox="1"/>
          <p:nvPr/>
        </p:nvSpPr>
        <p:spPr>
          <a:xfrm>
            <a:off x="573575" y="816099"/>
            <a:ext cx="677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Grafana </a:t>
            </a:r>
            <a:r>
              <a:rPr lang="ru-RU" dirty="0">
                <a:solidFill>
                  <a:srgbClr val="7030A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также устанавливается без особых проблем и доступна по порту 3000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6083B53-13D0-4AB1-96E4-8159D0928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151B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2CD2F-96C3-4D23-AE30-AD24C3196F41}"/>
              </a:ext>
            </a:extLst>
          </p:cNvPr>
          <p:cNvSpPr txBox="1"/>
          <p:nvPr/>
        </p:nvSpPr>
        <p:spPr>
          <a:xfrm>
            <a:off x="336732" y="2362133"/>
            <a:ext cx="3477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sudo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apt-get install -y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adduser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libfontconfig1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musl</a:t>
            </a:r>
            <a:endParaRPr lang="ru-RU" sz="1100" b="0" i="0" dirty="0"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br>
              <a:rPr lang="en-US" sz="1100" dirty="0">
                <a:solidFill>
                  <a:schemeClr val="tx1"/>
                </a:solidFill>
                <a:latin typeface="Roboto" panose="020B0604020202020204" pitchFamily="2" charset="0"/>
                <a:ea typeface="Roboto" panose="020B0604020202020204" pitchFamily="2" charset="0"/>
              </a:rPr>
            </a:br>
            <a:r>
              <a:rPr lang="en-US" sz="1100" b="0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wget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 </a:t>
            </a:r>
            <a:r>
              <a:rPr lang="en-US" sz="1100" b="0" i="0" u="none" strike="noStrike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https://dl.grafana.com/enterprise/release/grafana-enterprise_11.4.0_amd64.deb</a:t>
            </a:r>
            <a:endParaRPr lang="ru-RU" sz="1100" b="0" i="0" u="none" strike="noStrike" dirty="0"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br>
              <a:rPr lang="en-US" sz="1100" dirty="0">
                <a:solidFill>
                  <a:schemeClr val="tx1"/>
                </a:solidFill>
                <a:latin typeface="Roboto" panose="020B0604020202020204" pitchFamily="2" charset="0"/>
                <a:ea typeface="Roboto" panose="020B0604020202020204" pitchFamily="2" charset="0"/>
              </a:rPr>
            </a:br>
            <a:r>
              <a:rPr lang="en-US" sz="1100" b="0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sudo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dpkg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 -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i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 grafana-enterprise_11.4.0_amd64.deb</a:t>
            </a:r>
            <a:endParaRPr lang="ru-RU" sz="1100" dirty="0">
              <a:solidFill>
                <a:schemeClr val="tx1"/>
              </a:solidFill>
              <a:latin typeface="Roboto" panose="020B0604020202020204" pitchFamily="2" charset="0"/>
              <a:ea typeface="Roboto" panose="020B0604020202020204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B5142F-7CDC-433D-8A26-87AC50661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534" y="1448333"/>
            <a:ext cx="4541628" cy="3035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F95EEF-35C8-4CDE-BE9B-88B7398641E5}"/>
              </a:ext>
            </a:extLst>
          </p:cNvPr>
          <p:cNvSpPr txBox="1"/>
          <p:nvPr/>
        </p:nvSpPr>
        <p:spPr>
          <a:xfrm>
            <a:off x="605790" y="1918348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Команды для установки 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195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449179" y="20743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7030A0"/>
                </a:solidFill>
              </a:rPr>
              <a:t>Схема</a:t>
            </a:r>
            <a:endParaRPr sz="3000" dirty="0">
              <a:solidFill>
                <a:srgbClr val="7030A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40871E-3B33-493B-B6AC-4C908D95E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r="172"/>
          <a:stretch/>
        </p:blipFill>
        <p:spPr>
          <a:xfrm>
            <a:off x="1069795" y="716551"/>
            <a:ext cx="5938463" cy="42195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B60292-DD42-4376-B7C2-2FC33F0CB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020" y="1226445"/>
            <a:ext cx="1703999" cy="2866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B7328E-06A3-484B-952E-9FF5E797F2D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64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0269" y="1047107"/>
            <a:ext cx="2017500" cy="201750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7030A0"/>
                </a:solidFill>
              </a:rPr>
              <a:t>Что получилось</a:t>
            </a:r>
            <a:endParaRPr sz="3000" dirty="0">
              <a:solidFill>
                <a:srgbClr val="7030A0"/>
              </a:solidFill>
            </a:endParaRPr>
          </a:p>
        </p:txBody>
      </p:sp>
      <p:sp>
        <p:nvSpPr>
          <p:cNvPr id="6" name="Google Shape;433;p98">
            <a:extLst>
              <a:ext uri="{FF2B5EF4-FFF2-40B4-BE49-F238E27FC236}">
                <a16:creationId xmlns:a16="http://schemas.microsoft.com/office/drawing/2014/main" id="{DB28C357-F114-41E1-8F78-C517FC3F96B6}"/>
              </a:ext>
            </a:extLst>
          </p:cNvPr>
          <p:cNvSpPr txBox="1"/>
          <p:nvPr/>
        </p:nvSpPr>
        <p:spPr>
          <a:xfrm>
            <a:off x="335110" y="1364711"/>
            <a:ext cx="4845044" cy="273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Миграция с </a:t>
            </a:r>
            <a:r>
              <a:rPr lang="ru-RU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Nginx</a:t>
            </a:r>
            <a:r>
              <a:rPr lang="ru-RU" i="0" dirty="0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на </a:t>
            </a:r>
            <a:r>
              <a:rPr lang="ru-RU" i="0" dirty="0" err="1"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Angie</a:t>
            </a:r>
            <a:endParaRPr lang="en-US" i="0" dirty="0"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i="0" dirty="0"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Оптимизация производительности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Настройка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Балансировка нагрузки 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Защита от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DoS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-атак и ограничение доступа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u="sng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Настройка мониторинга </a:t>
            </a:r>
            <a:r>
              <a:rPr lang="en-US" u="sng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Grafana</a:t>
            </a:r>
            <a:endParaRPr u="sng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538;p106">
            <a:extLst>
              <a:ext uri="{FF2B5EF4-FFF2-40B4-BE49-F238E27FC236}">
                <a16:creationId xmlns:a16="http://schemas.microsoft.com/office/drawing/2014/main" id="{46390590-D592-4CDD-AC0A-3DDF9B72C16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1672" y="1239094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38;p106">
            <a:extLst>
              <a:ext uri="{FF2B5EF4-FFF2-40B4-BE49-F238E27FC236}">
                <a16:creationId xmlns:a16="http://schemas.microsoft.com/office/drawing/2014/main" id="{A1264930-CC80-4F7F-B8DF-C5EB8674137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5040" y="1664862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38;p106">
            <a:extLst>
              <a:ext uri="{FF2B5EF4-FFF2-40B4-BE49-F238E27FC236}">
                <a16:creationId xmlns:a16="http://schemas.microsoft.com/office/drawing/2014/main" id="{997108AF-6E52-4895-96B4-2A081C99E7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9309" y="2111224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38;p106">
            <a:extLst>
              <a:ext uri="{FF2B5EF4-FFF2-40B4-BE49-F238E27FC236}">
                <a16:creationId xmlns:a16="http://schemas.microsoft.com/office/drawing/2014/main" id="{1048A651-88B6-471A-8589-318D04A0E89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2166" y="2536928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38;p106">
            <a:extLst>
              <a:ext uri="{FF2B5EF4-FFF2-40B4-BE49-F238E27FC236}">
                <a16:creationId xmlns:a16="http://schemas.microsoft.com/office/drawing/2014/main" id="{8173C811-F209-49A8-8C7D-0119A76BC3E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2088" y="2906285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38;p106">
            <a:extLst>
              <a:ext uri="{FF2B5EF4-FFF2-40B4-BE49-F238E27FC236}">
                <a16:creationId xmlns:a16="http://schemas.microsoft.com/office/drawing/2014/main" id="{6132F0C1-1B79-4795-A550-68B6C557A39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8317" y="3392765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59;p117">
            <a:extLst>
              <a:ext uri="{FF2B5EF4-FFF2-40B4-BE49-F238E27FC236}">
                <a16:creationId xmlns:a16="http://schemas.microsoft.com/office/drawing/2014/main" id="{3B753B09-158C-40D8-99A1-C3D02802091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>
                <a:solidFill>
                  <a:srgbClr val="7030A0"/>
                </a:solidFill>
              </a:rPr>
              <a:t>Выводы</a:t>
            </a:r>
            <a:endParaRPr sz="3000" dirty="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4073783223"/>
              </p:ext>
            </p:extLst>
          </p:nvPr>
        </p:nvGraphicFramePr>
        <p:xfrm>
          <a:off x="952500" y="1718400"/>
          <a:ext cx="7239000" cy="1598586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цели и задачи проекта выполнены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оказался очень полезным, я получил новый опыт и навыки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Планирую в дальнейшем развиваться в том же направлении, повышать свои навыки и компетенции, набираться опыта. 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524068"/>
                  </a:ext>
                </a:extLst>
              </a:tr>
            </a:tbl>
          </a:graphicData>
        </a:graphic>
      </p:graphicFrame>
      <p:pic>
        <p:nvPicPr>
          <p:cNvPr id="8" name="Google Shape;501;p106">
            <a:extLst>
              <a:ext uri="{FF2B5EF4-FFF2-40B4-BE49-F238E27FC236}">
                <a16:creationId xmlns:a16="http://schemas.microsoft.com/office/drawing/2014/main" id="{30862B1B-34A6-4B16-86F2-C4408AF6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534" y="1718400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01;p106">
            <a:extLst>
              <a:ext uri="{FF2B5EF4-FFF2-40B4-BE49-F238E27FC236}">
                <a16:creationId xmlns:a16="http://schemas.microsoft.com/office/drawing/2014/main" id="{EE6C6326-720D-4E26-ACA7-6E4B50C0BC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0" y="2147385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7;p106">
            <a:extLst>
              <a:ext uri="{FF2B5EF4-FFF2-40B4-BE49-F238E27FC236}">
                <a16:creationId xmlns:a16="http://schemas.microsoft.com/office/drawing/2014/main" id="{D97218A3-4704-4C8E-9D54-470D29C639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988" y="279300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B31CAB-2FC2-41F9-899B-C549EF163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1" y="186624"/>
            <a:ext cx="695324" cy="9270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214274-AF3F-47AD-9700-77D76EC1E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884" y="2861055"/>
            <a:ext cx="1241332" cy="165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 </a:t>
            </a:r>
            <a: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Запуск веб-приложения под управлением </a:t>
            </a:r>
            <a:r>
              <a:rPr lang="ru-RU" sz="16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Angie</a:t>
            </a:r>
            <a: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 с реализацией защиты от </a:t>
            </a:r>
            <a:r>
              <a:rPr lang="ru-RU" sz="16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DoS</a:t>
            </a:r>
            <a: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-атак и настройкой мониторинга в </a:t>
            </a:r>
            <a:r>
              <a:rPr lang="ru-RU" sz="1600" b="1" i="0" dirty="0" err="1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Grafana</a:t>
            </a:r>
            <a:b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583766" y="2232382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Андрей Плеханов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Старший специалист ООО Сервионика 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4B33D5-3F7E-480C-8D0E-0054ABE2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6" y="2232382"/>
            <a:ext cx="2349900" cy="2349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3000" b="1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85314086"/>
              </p:ext>
            </p:extLst>
          </p:nvPr>
        </p:nvGraphicFramePr>
        <p:xfrm>
          <a:off x="939787" y="2182101"/>
          <a:ext cx="7264425" cy="2698128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миграцию с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nginx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angie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запуском предустановленного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Zabbix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Оптимизировать производительность веб-сервисов</a:t>
                      </a:r>
                      <a:endParaRPr b="0" dirty="0">
                        <a:solidFill>
                          <a:schemeClr val="dk1"/>
                        </a:solidFill>
                        <a:latin typeface="Roboto" panose="020B0604020202020204" pitchFamily="2" charset="0"/>
                        <a:ea typeface="Roboto" panose="020B0604020202020204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Настройка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HTTPS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для веб-сервисов</a:t>
                      </a:r>
                      <a:endParaRPr b="0" dirty="0">
                        <a:solidFill>
                          <a:schemeClr val="dk1"/>
                        </a:solidFill>
                        <a:latin typeface="Roboto" panose="020B0604020202020204" pitchFamily="2" charset="0"/>
                        <a:ea typeface="Roboto" panose="020B0604020202020204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Балансировка нагрузки</a:t>
                      </a:r>
                      <a:endParaRPr b="0" dirty="0">
                        <a:solidFill>
                          <a:schemeClr val="dk1"/>
                        </a:solidFill>
                        <a:latin typeface="Roboto" panose="020B0604020202020204" pitchFamily="2" charset="0"/>
                        <a:ea typeface="Roboto" panose="020B0604020202020204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25061"/>
                  </a:ext>
                </a:extLst>
              </a:tr>
              <a:tr h="369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Реализовать защиту от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DoS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-атак, ограничение доступа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539907"/>
                  </a:ext>
                </a:extLst>
              </a:tr>
              <a:tr h="5646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 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Настройка мониторинга в </a:t>
                      </a: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Roboto" panose="020B0604020202020204" pitchFamily="2" charset="0"/>
                          <a:ea typeface="Roboto" panose="020B0604020202020204" pitchFamily="2" charset="0"/>
                          <a:cs typeface="Roboto Medium"/>
                          <a:sym typeface="Roboto Medium"/>
                        </a:rPr>
                        <a:t>Grafana</a:t>
                      </a:r>
                      <a:endParaRPr lang="ru" sz="1400" b="0" dirty="0">
                        <a:solidFill>
                          <a:srgbClr val="9857F3"/>
                        </a:solidFill>
                        <a:latin typeface="Roboto" panose="020B0604020202020204" pitchFamily="2" charset="0"/>
                        <a:ea typeface="Roboto" panose="020B0604020202020204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176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Запустить веб-приложение, настроить защиту от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DoS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-атак и мониторинг в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Grafana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7030A0"/>
                </a:solidFill>
              </a:rPr>
              <a:t>Какие технологии использовались</a:t>
            </a:r>
            <a:endParaRPr sz="3000" dirty="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031969990"/>
              </p:ext>
            </p:extLst>
          </p:nvPr>
        </p:nvGraphicFramePr>
        <p:xfrm>
          <a:off x="847618" y="1352978"/>
          <a:ext cx="7351160" cy="3614718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497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4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Zabbix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мониторинга доступности сервисов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600" b="1" dirty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Angie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балансировки нагрузки и управления сетевым трафиком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настройки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backend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под балансировку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Fail2Ban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защиты сервера от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-атак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78411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сбора метрик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Angie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761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наблюдения за нагрузкой 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0BC0F0E-02B3-45F4-AD4F-64696260E12C}"/>
              </a:ext>
            </a:extLst>
          </p:cNvPr>
          <p:cNvSpPr/>
          <p:nvPr/>
        </p:nvSpPr>
        <p:spPr>
          <a:xfrm>
            <a:off x="354458" y="1746607"/>
            <a:ext cx="7679933" cy="31901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dirty="0">
                <a:solidFill>
                  <a:srgbClr val="7030A0"/>
                </a:solidFill>
              </a:rPr>
              <a:t>Миграция с </a:t>
            </a:r>
            <a:r>
              <a:rPr lang="en-US" sz="2900" dirty="0">
                <a:solidFill>
                  <a:srgbClr val="7030A0"/>
                </a:solidFill>
              </a:rPr>
              <a:t>Nginx </a:t>
            </a:r>
            <a:r>
              <a:rPr lang="ru-RU" sz="2900" dirty="0">
                <a:solidFill>
                  <a:srgbClr val="7030A0"/>
                </a:solidFill>
              </a:rPr>
              <a:t>на </a:t>
            </a:r>
            <a:r>
              <a:rPr lang="en-US" sz="2900" dirty="0">
                <a:solidFill>
                  <a:srgbClr val="7030A0"/>
                </a:solidFill>
              </a:rPr>
              <a:t>Angie</a:t>
            </a:r>
            <a:endParaRPr sz="2900" dirty="0">
              <a:solidFill>
                <a:srgbClr val="7030A0"/>
              </a:solidFill>
            </a:endParaRPr>
          </a:p>
        </p:txBody>
      </p:sp>
      <p:graphicFrame>
        <p:nvGraphicFramePr>
          <p:cNvPr id="652" name="Google Shape;652;p116"/>
          <p:cNvGraphicFramePr/>
          <p:nvPr>
            <p:extLst>
              <p:ext uri="{D42A27DB-BD31-4B8C-83A1-F6EECF244321}">
                <p14:modId xmlns:p14="http://schemas.microsoft.com/office/powerpoint/2010/main" val="3532360246"/>
              </p:ext>
            </p:extLst>
          </p:nvPr>
        </p:nvGraphicFramePr>
        <p:xfrm>
          <a:off x="676233" y="901339"/>
          <a:ext cx="8210400" cy="1974475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>
                          <a:solidFill>
                            <a:srgbClr val="7030A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Перенос конфигов командой </a:t>
                      </a:r>
                      <a:r>
                        <a:rPr lang="ru-RU" sz="1400" b="1" i="0" u="none" strike="noStrike" cap="none" dirty="0" err="1">
                          <a:solidFill>
                            <a:srgbClr val="7030A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cp</a:t>
                      </a:r>
                      <a:r>
                        <a:rPr lang="ru-RU" sz="1400" b="1" i="0" u="none" strike="noStrike" cap="none" dirty="0">
                          <a:solidFill>
                            <a:srgbClr val="7030A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 либо через </a:t>
                      </a:r>
                      <a:r>
                        <a:rPr lang="ru-RU" sz="1400" b="1" i="0" u="none" strike="noStrike" cap="none" dirty="0" err="1">
                          <a:solidFill>
                            <a:srgbClr val="7030A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mc</a:t>
                      </a:r>
                      <a:r>
                        <a:rPr lang="ru-RU" sz="1400" b="1" i="0" u="none" strike="noStrike" cap="none" dirty="0">
                          <a:solidFill>
                            <a:srgbClr val="7030A0"/>
                          </a:solidFill>
                          <a:effectLst/>
                          <a:latin typeface="Roboto" panose="020B0604020202020204" pitchFamily="2" charset="0"/>
                          <a:ea typeface="Roboto" panose="020B0604020202020204" pitchFamily="2" charset="0"/>
                          <a:cs typeface="Arial"/>
                          <a:sym typeface="Arial"/>
                        </a:rPr>
                        <a:t>, если он есть</a:t>
                      </a:r>
                      <a:endParaRPr lang="ru" sz="1700" b="1" dirty="0">
                        <a:solidFill>
                          <a:srgbClr val="7030A0"/>
                        </a:solidFill>
                        <a:latin typeface="Roboto" panose="020B0604020202020204" pitchFamily="2" charset="0"/>
                        <a:ea typeface="Roboto" panose="020B0604020202020204" pitchFamily="2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54475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r>
                        <a:rPr lang="ru-RU" sz="17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Рекомендуется при переносе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Что по итогу перенес</a:t>
                      </a: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13335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3500FF10-BB42-4EC9-81EB-E45926FE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87" y="1654139"/>
            <a:ext cx="2981283" cy="34110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etc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angie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		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etc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nginx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sites-available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sites-enabled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snippets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ssl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dhparam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dhparam.pem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fastcgi.conf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- если нужен (сравнить)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mime.types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- если нужен (сравнить)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proxy_params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- если нужен (сравнить)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scgi_params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- если нужен (сравнить)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uwsgi_params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- если нужен (сравнить)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nginx.conf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- сравнить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5EA27BD-90FC-4AB1-9BF4-9A6609406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654139"/>
            <a:ext cx="3025739" cy="293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conf.d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- каталог с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zabbix.conf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sites-available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sites-enabled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snippets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ssl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dhparam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dhparam.pem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fastcgi.conf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mime.types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proxy_params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scgi_params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Stack-monospace, ui-monospace, SFMono-Regular, SF Mono, Menlo, Consolas, Liberation Mono, monospace)"/>
              </a:rPr>
              <a:t>uwsgi_params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0BC0F0E-02B3-45F4-AD4F-64696260E12C}"/>
              </a:ext>
            </a:extLst>
          </p:cNvPr>
          <p:cNvSpPr/>
          <p:nvPr/>
        </p:nvSpPr>
        <p:spPr>
          <a:xfrm>
            <a:off x="290050" y="1494890"/>
            <a:ext cx="8532175" cy="31901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dirty="0">
                <a:solidFill>
                  <a:srgbClr val="7030A0"/>
                </a:solidFill>
              </a:rPr>
              <a:t>Оптимизация производительности</a:t>
            </a:r>
            <a:endParaRPr sz="2900" dirty="0">
              <a:solidFill>
                <a:srgbClr val="7030A0"/>
              </a:solidFill>
            </a:endParaRPr>
          </a:p>
        </p:txBody>
      </p:sp>
      <p:graphicFrame>
        <p:nvGraphicFramePr>
          <p:cNvPr id="652" name="Google Shape;652;p116"/>
          <p:cNvGraphicFramePr/>
          <p:nvPr>
            <p:extLst>
              <p:ext uri="{D42A27DB-BD31-4B8C-83A1-F6EECF244321}">
                <p14:modId xmlns:p14="http://schemas.microsoft.com/office/powerpoint/2010/main" val="3341682779"/>
              </p:ext>
            </p:extLst>
          </p:nvPr>
        </p:nvGraphicFramePr>
        <p:xfrm>
          <a:off x="676233" y="901339"/>
          <a:ext cx="8210400" cy="1974475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 gridSpan="2">
                  <a:txBody>
                    <a:bodyPr/>
                    <a:lstStyle/>
                    <a:p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 </a:t>
                      </a:r>
                      <a:r>
                        <a:rPr lang="en-US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angie.conf</a:t>
                      </a:r>
                      <a:r>
                        <a:rPr lang="en-US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добавил: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54475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13335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3500FF10-BB42-4EC9-81EB-E45926FE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248" y="1558151"/>
            <a:ext cx="4252752" cy="27277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Stack-monospace, ui-monospace, SFMono-Regular, SF Mono, Menlo, Consolas, Liberation Mono, monospace)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gzip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on;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gzip_vary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on;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gzip_proxied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any;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gzip_comp_level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6;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gzip_buffers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16 8k;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gzip_http_version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1.1;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gzip_types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text/plain text/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css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application/json&gt;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include /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etc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angie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conf.d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/*.conf;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include /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etc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angie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/sites-enabled/*;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A35B0-1118-463E-A4DC-CFC6DAE2710E}"/>
              </a:ext>
            </a:extLst>
          </p:cNvPr>
          <p:cNvSpPr txBox="1"/>
          <p:nvPr/>
        </p:nvSpPr>
        <p:spPr>
          <a:xfrm>
            <a:off x="497741" y="2307076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load_module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modules/ngx_http_brotli_filter_module.so;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load_module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modules/ngx_http_brotli_static_module.so;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proxy_cache_valid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1m;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proxy_cache_key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$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scheme$host$request_uri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proxy_cache_path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/var/www/cache levels=1:2 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keys_zone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=one:10m inactive=48h 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max_size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=800m;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893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0BC0F0E-02B3-45F4-AD4F-64696260E12C}"/>
              </a:ext>
            </a:extLst>
          </p:cNvPr>
          <p:cNvSpPr/>
          <p:nvPr/>
        </p:nvSpPr>
        <p:spPr>
          <a:xfrm>
            <a:off x="257367" y="1415265"/>
            <a:ext cx="8532175" cy="34521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dirty="0">
                <a:solidFill>
                  <a:srgbClr val="7030A0"/>
                </a:solidFill>
              </a:rPr>
              <a:t>Переход на </a:t>
            </a:r>
            <a:r>
              <a:rPr lang="en-US" sz="2900" dirty="0">
                <a:solidFill>
                  <a:srgbClr val="7030A0"/>
                </a:solidFill>
              </a:rPr>
              <a:t>HTTPS</a:t>
            </a:r>
            <a:endParaRPr sz="2900" dirty="0">
              <a:solidFill>
                <a:srgbClr val="7030A0"/>
              </a:solidFill>
            </a:endParaRPr>
          </a:p>
        </p:txBody>
      </p:sp>
      <p:graphicFrame>
        <p:nvGraphicFramePr>
          <p:cNvPr id="652" name="Google Shape;652;p116"/>
          <p:cNvGraphicFramePr/>
          <p:nvPr>
            <p:extLst>
              <p:ext uri="{D42A27DB-BD31-4B8C-83A1-F6EECF244321}">
                <p14:modId xmlns:p14="http://schemas.microsoft.com/office/powerpoint/2010/main" val="3097056667"/>
              </p:ext>
            </p:extLst>
          </p:nvPr>
        </p:nvGraphicFramePr>
        <p:xfrm>
          <a:off x="676233" y="901339"/>
          <a:ext cx="8210400" cy="1974475"/>
        </p:xfrm>
        <a:graphic>
          <a:graphicData uri="http://schemas.openxmlformats.org/drawingml/2006/table">
            <a:tbl>
              <a:tblPr>
                <a:noFill/>
                <a:tableStyleId>{AAB92DFD-D7A1-4326-96C2-1103F7C5F2FE}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 gridSpan="2">
                  <a:txBody>
                    <a:bodyPr/>
                    <a:lstStyle/>
                    <a:p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 /</a:t>
                      </a:r>
                      <a:r>
                        <a:rPr lang="ru-RU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etc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ru-RU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angie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ru-RU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admin-</a:t>
                      </a:r>
                      <a:r>
                        <a:rPr lang="en-US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angie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ru-RU" sz="1400" b="1" i="0" u="none" strike="noStrike" cap="none" dirty="0" err="1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conf</a:t>
                      </a:r>
                      <a:r>
                        <a:rPr lang="ru-RU" sz="1400" b="1" i="0" u="none" strike="noStrike" cap="none" dirty="0">
                          <a:solidFill>
                            <a:srgbClr val="893BC3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добавил: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54475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13335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DA35B0-1118-463E-A4DC-CFC6DAE2710E}"/>
              </a:ext>
            </a:extLst>
          </p:cNvPr>
          <p:cNvSpPr txBox="1"/>
          <p:nvPr/>
        </p:nvSpPr>
        <p:spPr>
          <a:xfrm>
            <a:off x="676233" y="1468729"/>
            <a:ext cx="8640565" cy="334518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server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listen 443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reuseport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listen 443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quic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reuseport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server_name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admin-angie.ru;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http2 on;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http3 on;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ru-RU" sz="900" dirty="0">
              <a:solidFill>
                <a:schemeClr val="tx1"/>
              </a:solidFill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ssl_certificate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etc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letsencrypt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/live/admin-angie.ru/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fullchain.pem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ssl_certificate_key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etc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letsencrypt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/live/admin-angie.ru/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privkey.pem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ru-RU" sz="900" dirty="0">
              <a:solidFill>
                <a:schemeClr val="tx1"/>
              </a:solidFill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ssl_protocols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TLSv1.2 TLSv1.3;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ssl_ciphers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ECDHE-ECDSA-AES128-GCM-SHA256:ECDHE-RSA-AES128-GCM-SHA256:ECDHE-ECDSA-AES256-   GCM-SHA384:ECDHE-RSA-AES256-&gt;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ssl_prefer_server_ciphers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off;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ssl_dhparam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etc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angie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dhparam.pem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ssl_session_timeout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1d;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ssl_session_cache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shared:MozSSL:10m;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ru-RU" sz="900" dirty="0">
              <a:solidFill>
                <a:schemeClr val="tx1"/>
              </a:solidFill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location /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add_header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Strict-Transport-Security "max-age=63072000" always;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add_header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Alt-Svc 'h3=":443"; ma=86400';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index index.html index.htm;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    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try_files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$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uri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$</a:t>
            </a:r>
            <a:r>
              <a:rPr kumimoji="0" lang="en-US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uri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/ =404;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    }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5264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1150</Words>
  <Application>Microsoft Office PowerPoint</Application>
  <PresentationFormat>Экран (16:9)</PresentationFormat>
  <Paragraphs>204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-apple-system</vt:lpstr>
      <vt:lpstr>Arial</vt:lpstr>
      <vt:lpstr>Calibri</vt:lpstr>
      <vt:lpstr>Courier New</vt:lpstr>
      <vt:lpstr>Roboto</vt:lpstr>
      <vt:lpstr>Roboto Medium</vt:lpstr>
      <vt:lpstr>var(--fontStack-monospace, ui-monospace, SFMono-Regular, SF Mono, Menlo, Consolas, Liberation Mono, monospace)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Запуск веб-приложения под управлением Angie с реализацией защиты от DoS-атак и настройкой мониторинга в Grafana    </vt:lpstr>
      <vt:lpstr>План защиты</vt:lpstr>
      <vt:lpstr>Презентация PowerPoint</vt:lpstr>
      <vt:lpstr>Какие технологии использовались </vt:lpstr>
      <vt:lpstr>Миграция с Nginx на Angie</vt:lpstr>
      <vt:lpstr>Оптимизация производительности</vt:lpstr>
      <vt:lpstr>Переход на HTTPS</vt:lpstr>
      <vt:lpstr>Балансировка</vt:lpstr>
      <vt:lpstr>Балансировка</vt:lpstr>
      <vt:lpstr>Fail2ban</vt:lpstr>
      <vt:lpstr>Grafana + Prometheus</vt:lpstr>
      <vt:lpstr>Grafana + Prometheus</vt:lpstr>
      <vt:lpstr>Схема</vt:lpstr>
      <vt:lpstr>Что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Berserk</dc:creator>
  <cp:lastModifiedBy>Андрей</cp:lastModifiedBy>
  <cp:revision>25</cp:revision>
  <dcterms:modified xsi:type="dcterms:W3CDTF">2025-01-16T12:45:57Z</dcterms:modified>
</cp:coreProperties>
</file>